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9" r:id="rId2"/>
    <p:sldId id="300" r:id="rId3"/>
    <p:sldId id="301" r:id="rId4"/>
    <p:sldId id="302" r:id="rId5"/>
    <p:sldId id="306" r:id="rId6"/>
    <p:sldId id="262" r:id="rId7"/>
    <p:sldId id="263" r:id="rId8"/>
    <p:sldId id="265" r:id="rId9"/>
    <p:sldId id="305" r:id="rId10"/>
    <p:sldId id="307" r:id="rId11"/>
    <p:sldId id="304" r:id="rId12"/>
    <p:sldId id="270" r:id="rId13"/>
    <p:sldId id="299" r:id="rId14"/>
    <p:sldId id="288" r:id="rId15"/>
    <p:sldId id="290" r:id="rId16"/>
    <p:sldId id="308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ScwLFcMKDRtRvtkAZunl7oJin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c298f980b_2_32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g2dc298f980b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933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d30917b79c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g2d30917b79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d30917b79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4" name="Google Shape;464;g2d30917b79c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2d30917b79c_0_10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5220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d30917b79c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g2d30917b79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02d389b965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02d389b965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302d389b965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900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c55e2cbe4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dc55e2cbe4_0_32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27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e0149b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de0149b0d8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67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e0149b0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de0149b0d8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01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d30917b79c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d30917b79c_0_8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d30917b79c_0_8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02d389b96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02d389b965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02d389b965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2d389b96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2d389b965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02d389b965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c55e2cbe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dc55e2cbe4_0_8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03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d30917b79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5" name="Google Shape;375;g2d30917b79c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d30917b79c_0_2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33307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- tytuł + zawartość z paskiem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- tytuł + 2 elementy zawartości bez paska">
  <p:cSld name="1_Slajd - tytuł + 2 elementy zawartości bez pask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877389" y="1347054"/>
            <a:ext cx="3540668" cy="318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2"/>
          </p:nvPr>
        </p:nvSpPr>
        <p:spPr>
          <a:xfrm>
            <a:off x="4725942" y="1346902"/>
            <a:ext cx="3540668" cy="31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(krótki tytuł)">
  <p:cSld name="Slajd tytułowy (krótki tytuł)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2160" y="1995686"/>
            <a:ext cx="252885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/>
          <p:nvPr/>
        </p:nvSpPr>
        <p:spPr>
          <a:xfrm>
            <a:off x="677342" y="699542"/>
            <a:ext cx="778309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0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endParaRPr sz="2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25;p7" descr="logo Funduszy Europejski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42" y="4334772"/>
            <a:ext cx="1402632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flaga Unii Europejskie z dopiskiem dofinansowane przez Unię Europejską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9261" y="4334773"/>
            <a:ext cx="2278263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 descr="barwy R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3812" y="4334315"/>
            <a:ext cx="1937739" cy="82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677342" y="851942"/>
            <a:ext cx="7783090" cy="9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90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1847" y="2376678"/>
            <a:ext cx="1785515" cy="91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>
            <a:off x="451704" y="3219822"/>
            <a:ext cx="8241330" cy="111311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rgbClr val="EC6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końcowy">
  <p:cSld name="Slajd końcow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995686"/>
            <a:ext cx="2528850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683568" y="851942"/>
            <a:ext cx="7776864" cy="92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90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1847" y="2376678"/>
            <a:ext cx="1785515" cy="91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451704" y="3219822"/>
            <a:ext cx="8241330" cy="1113110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 (długi tytuł)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9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511114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1800941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3090767" y="367681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2177"/>
              <a:buFont typeface="Open Sans"/>
              <a:buNone/>
              <a:defRPr sz="21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Font typeface="Open Sans"/>
              <a:buNone/>
              <a:defRPr sz="1904" b="1">
                <a:solidFill>
                  <a:schemeClr val="dk2"/>
                </a:solidFill>
              </a:defRPr>
            </a:lvl1pPr>
            <a:lvl2pPr lvl="1" algn="ctr">
              <a:lnSpc>
                <a:spcPct val="10886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/>
            </a:lvl2pPr>
            <a:lvl3pPr lvl="2" algn="ctr">
              <a:lnSpc>
                <a:spcPct val="12096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  <a:defRPr sz="1350"/>
            </a:lvl3pPr>
            <a:lvl4pPr lvl="3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2854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43" y="4334772"/>
            <a:ext cx="1402632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9261" y="4334772"/>
            <a:ext cx="2278263" cy="8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83813" y="4334316"/>
            <a:ext cx="1937739" cy="82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7063" y="1342959"/>
            <a:ext cx="3387422" cy="6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lajd tytułowy (długi tytuł)">
  <p:cSld name="2_Slajd tytułowy (długi tytuł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/>
          <p:nvPr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5034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2177"/>
              <a:buFont typeface="Open Sans"/>
              <a:buNone/>
              <a:defRPr sz="217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750"/>
              </a:spcBef>
              <a:spcAft>
                <a:spcPts val="0"/>
              </a:spcAft>
              <a:buSzPts val="1905"/>
              <a:buFont typeface="Open Sans"/>
              <a:buNone/>
              <a:defRPr sz="1904" b="1">
                <a:solidFill>
                  <a:schemeClr val="dk2"/>
                </a:solidFill>
              </a:defRPr>
            </a:lvl1pPr>
            <a:lvl2pPr lvl="1" algn="ctr">
              <a:lnSpc>
                <a:spcPct val="10886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  <a:defRPr sz="1500"/>
            </a:lvl2pPr>
            <a:lvl3pPr lvl="2" algn="ctr">
              <a:lnSpc>
                <a:spcPct val="12096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Open Sans"/>
              <a:buNone/>
              <a:defRPr sz="1350"/>
            </a:lvl3pPr>
            <a:lvl4pPr lvl="3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36083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2854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5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 amt="55000"/>
          </a:blip>
          <a:srcRect/>
          <a:stretch/>
        </p:blipFill>
        <p:spPr>
          <a:xfrm>
            <a:off x="402576" y="8248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1011924" y="349553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0"/>
          <p:cNvPicPr preferRelativeResize="0"/>
          <p:nvPr/>
        </p:nvPicPr>
        <p:blipFill rotWithShape="1">
          <a:blip r:embed="rId4">
            <a:alphaModFix amt="55000"/>
          </a:blip>
          <a:srcRect/>
          <a:stretch/>
        </p:blipFill>
        <p:spPr>
          <a:xfrm>
            <a:off x="1024976" y="8248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5">
            <a:alphaModFix amt="55000"/>
          </a:blip>
          <a:srcRect/>
          <a:stretch/>
        </p:blipFill>
        <p:spPr>
          <a:xfrm>
            <a:off x="3492560" y="344396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6">
            <a:alphaModFix amt="55000"/>
          </a:blip>
          <a:srcRect/>
          <a:stretch/>
        </p:blipFill>
        <p:spPr>
          <a:xfrm>
            <a:off x="395536" y="34955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7">
            <a:alphaModFix amt="55000"/>
          </a:blip>
          <a:srcRect/>
          <a:stretch/>
        </p:blipFill>
        <p:spPr>
          <a:xfrm>
            <a:off x="1643979" y="831921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8">
            <a:alphaModFix amt="55000"/>
          </a:blip>
          <a:srcRect/>
          <a:stretch/>
        </p:blipFill>
        <p:spPr>
          <a:xfrm>
            <a:off x="2251489" y="347988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0"/>
          <p:cNvPicPr preferRelativeResize="0"/>
          <p:nvPr/>
        </p:nvPicPr>
        <p:blipFill rotWithShape="1">
          <a:blip r:embed="rId9">
            <a:alphaModFix amt="55000"/>
          </a:blip>
          <a:srcRect/>
          <a:stretch/>
        </p:blipFill>
        <p:spPr>
          <a:xfrm>
            <a:off x="2869293" y="34234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/>
          <p:cNvPicPr preferRelativeResize="0"/>
          <p:nvPr/>
        </p:nvPicPr>
        <p:blipFill rotWithShape="1">
          <a:blip r:embed="rId10">
            <a:alphaModFix amt="55000"/>
          </a:blip>
          <a:srcRect/>
          <a:stretch/>
        </p:blipFill>
        <p:spPr>
          <a:xfrm>
            <a:off x="1633684" y="339502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11">
            <a:alphaModFix amt="55000"/>
          </a:blip>
          <a:srcRect/>
          <a:stretch/>
        </p:blipFill>
        <p:spPr>
          <a:xfrm>
            <a:off x="2867398" y="82998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12">
            <a:alphaModFix amt="55000"/>
          </a:blip>
          <a:srcRect/>
          <a:stretch/>
        </p:blipFill>
        <p:spPr>
          <a:xfrm>
            <a:off x="3492413" y="82900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/>
          <p:cNvPicPr preferRelativeResize="0"/>
          <p:nvPr/>
        </p:nvPicPr>
        <p:blipFill rotWithShape="1">
          <a:blip r:embed="rId13">
            <a:alphaModFix amt="55000"/>
          </a:blip>
          <a:srcRect/>
          <a:stretch/>
        </p:blipFill>
        <p:spPr>
          <a:xfrm>
            <a:off x="2251489" y="829009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7063" y="1342959"/>
            <a:ext cx="3387422" cy="6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63589" y="4341463"/>
            <a:ext cx="7616822" cy="75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 sekcji">
  <p:cSld name="Slajd tytuł sekcj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572943" y="0"/>
            <a:ext cx="5850420" cy="330622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5" name="Google Shape;75;p11"/>
          <p:cNvSpPr/>
          <p:nvPr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24986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905"/>
              <a:buFont typeface="Open Sans"/>
              <a:buNone/>
              <a:defRPr sz="190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- tytuł + 2 elementy zawartości z paskiem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77389" y="1347054"/>
            <a:ext cx="3540668" cy="318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725942" y="1346902"/>
            <a:ext cx="3540668" cy="318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- tytuł + zdjęcie + zawartość z paskiem">
  <p:cSld name="1_Slajd - tytuł + zdjęcie + zawartość z paskie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571999" y="1347054"/>
            <a:ext cx="369493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7" name="Google Shape;87;p13"/>
          <p:cNvSpPr>
            <a:spLocks noGrp="1"/>
          </p:cNvSpPr>
          <p:nvPr>
            <p:ph type="pic" idx="2"/>
          </p:nvPr>
        </p:nvSpPr>
        <p:spPr>
          <a:xfrm>
            <a:off x="0" y="612425"/>
            <a:ext cx="4264485" cy="39188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ajd - tytuł + zawartość bez paska">
  <p:cSld name="1_Slajd - tytuł + zawartość bez paska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722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65075" y="4650367"/>
            <a:ext cx="781178" cy="4003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28556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ts val="1905"/>
              <a:buFont typeface="Open Sans"/>
              <a:buNone/>
              <a:defRPr sz="1904" b="1" i="0" u="none" strike="noStrike" cap="none">
                <a:solidFill>
                  <a:srgbClr val="EC660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06387" algn="l" rtl="0">
              <a:lnSpc>
                <a:spcPct val="133306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Open Sans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6387" algn="l" rtl="0">
              <a:lnSpc>
                <a:spcPct val="133306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/>
          <p:nvPr/>
        </p:nvSpPr>
        <p:spPr>
          <a:xfrm>
            <a:off x="1" y="0"/>
            <a:ext cx="1801646" cy="12205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rgbClr val="EC6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5"/>
          <p:cNvSpPr/>
          <p:nvPr/>
        </p:nvSpPr>
        <p:spPr>
          <a:xfrm>
            <a:off x="1801646" y="0"/>
            <a:ext cx="7342354" cy="122053"/>
          </a:xfrm>
          <a:prstGeom prst="rect">
            <a:avLst/>
          </a:prstGeom>
          <a:solidFill>
            <a:srgbClr val="F597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7341422" y="4582212"/>
            <a:ext cx="923653" cy="1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68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6" name="Google Shape;16;p5"/>
          <p:cNvSpPr/>
          <p:nvPr/>
        </p:nvSpPr>
        <p:spPr>
          <a:xfrm>
            <a:off x="1" y="5021447"/>
            <a:ext cx="1801646" cy="122053"/>
          </a:xfrm>
          <a:prstGeom prst="rect">
            <a:avLst/>
          </a:prstGeom>
          <a:solidFill>
            <a:srgbClr val="EC66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rgbClr val="EC66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1801646" y="5021447"/>
            <a:ext cx="7342354" cy="122053"/>
          </a:xfrm>
          <a:prstGeom prst="rect">
            <a:avLst/>
          </a:prstGeom>
          <a:solidFill>
            <a:srgbClr val="F597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"/>
          <p:cNvSpPr txBox="1">
            <a:spLocks noGrp="1"/>
          </p:cNvSpPr>
          <p:nvPr>
            <p:ph type="ctrTitle"/>
          </p:nvPr>
        </p:nvSpPr>
        <p:spPr>
          <a:xfrm>
            <a:off x="625642" y="405635"/>
            <a:ext cx="7562707" cy="101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l-PL" sz="2400" dirty="0" smtClean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Edukacja włączająca </a:t>
            </a:r>
            <a:br>
              <a:rPr lang="pl-PL" sz="2400" dirty="0" smtClean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idei do działania na </a:t>
            </a:r>
            <a:r>
              <a:rPr lang="pl-PL" sz="2400" dirty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rzecz  podniesienia jakości edukacji</a:t>
            </a:r>
            <a:r>
              <a:rPr lang="pl-PL" sz="32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2"/>
          <p:cNvSpPr txBox="1"/>
          <p:nvPr/>
        </p:nvSpPr>
        <p:spPr>
          <a:xfrm>
            <a:off x="446888" y="3238869"/>
            <a:ext cx="8236474" cy="11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Ośrodek Rozwoju Edukacji</a:t>
            </a:r>
          </a:p>
          <a:p>
            <a:pPr algn="ctr"/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Budowa skoordynowanego systemu pomocy specjalistycznej </a:t>
            </a: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opartego </a:t>
            </a: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Specjalistycznych Centrach Wspierających Edukację </a:t>
            </a: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Włączającą</a:t>
            </a:r>
          </a:p>
          <a:p>
            <a:pPr algn="ctr"/>
            <a:endParaRPr lang="pl-PL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Białystok, </a:t>
            </a:r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października 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2024 r</a:t>
            </a:r>
            <a:r>
              <a:rPr lang="pl-PL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d30917b79c_0_27"/>
          <p:cNvSpPr txBox="1">
            <a:spLocks noGrp="1"/>
          </p:cNvSpPr>
          <p:nvPr>
            <p:ph type="title"/>
          </p:nvPr>
        </p:nvSpPr>
        <p:spPr>
          <a:xfrm>
            <a:off x="611892" y="405636"/>
            <a:ext cx="7569582" cy="90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360"/>
              </a:spcBef>
              <a:buClr>
                <a:schemeClr val="dk1"/>
              </a:buClr>
              <a:buSzPts val="1100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Budowa skoordynowanego systemu pomocy specjalistycznej opartego na Specjalistycznych Centrach Wspierających Edukację Włączającą</a:t>
            </a:r>
            <a:endParaRPr sz="2200" dirty="0"/>
          </a:p>
        </p:txBody>
      </p:sp>
      <p:sp>
        <p:nvSpPr>
          <p:cNvPr id="379" name="Google Shape;379;g2d30917b79c_0_27"/>
          <p:cNvSpPr txBox="1">
            <a:spLocks noGrp="1"/>
          </p:cNvSpPr>
          <p:nvPr>
            <p:ph type="body" idx="1"/>
          </p:nvPr>
        </p:nvSpPr>
        <p:spPr>
          <a:xfrm>
            <a:off x="611892" y="1491916"/>
            <a:ext cx="7569582" cy="308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 dirty="0">
                <a:latin typeface="Calibri" panose="020F0502020204030204" pitchFamily="34" charset="0"/>
                <a:cs typeface="Calibri" panose="020F0502020204030204" pitchFamily="34" charset="0"/>
              </a:rPr>
              <a:t>Projekt ma na celu wspieranie przedszkoli /szkół ogólnodostępnych w procesie wdrażania edukacji włączającej, edukacji otwartej dla wszystkich. </a:t>
            </a:r>
            <a:endParaRPr lang="pl-PL" sz="1400" dirty="0" smtClean="0">
              <a:solidFill>
                <a:srgbClr val="151515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 dirty="0" smtClean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Projekt </a:t>
            </a: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współfinansowany z Europejskiego Funduszu Społecznego Plus w ramach programu Fundusze Europejskie dla Rozwoju Społecznego (FERS), Działanie 01.06 Edukacja włączająca oraz ze środków budżetu państwa.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EC6608"/>
              </a:buClr>
              <a:buNone/>
            </a:pP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Wartość projektu: 220 219 864,46 zł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EC6608"/>
              </a:buClr>
              <a:buNone/>
            </a:pP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Dofinansowanie projektu z UE: 181 725 432,15 zł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EC6608"/>
              </a:buClr>
              <a:buNone/>
            </a:pP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Dofinansowanie projektu z budżetu państwa: 38 494 432,31 </a:t>
            </a:r>
            <a:r>
              <a:rPr lang="pl-PL" sz="1400" dirty="0" smtClean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zł</a:t>
            </a:r>
            <a:endParaRPr lang="pl-PL" sz="1400" dirty="0">
              <a:solidFill>
                <a:srgbClr val="151515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pl-PL" sz="1400" dirty="0" err="1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FunduszeUE</a:t>
            </a: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  #</a:t>
            </a:r>
            <a:r>
              <a:rPr lang="pl-PL" sz="1400" dirty="0" err="1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FunduszeEuropejskie</a:t>
            </a:r>
            <a:r>
              <a:rPr lang="pl-PL" sz="1400" dirty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#SCWEW #</a:t>
            </a:r>
            <a:r>
              <a:rPr lang="pl-PL" sz="1400" dirty="0" smtClean="0">
                <a:solidFill>
                  <a:srgbClr val="151515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c298f980b_2_321"/>
          <p:cNvSpPr txBox="1">
            <a:spLocks noGrp="1"/>
          </p:cNvSpPr>
          <p:nvPr>
            <p:ph type="title"/>
          </p:nvPr>
        </p:nvSpPr>
        <p:spPr>
          <a:xfrm>
            <a:off x="625642" y="405636"/>
            <a:ext cx="7548956" cy="72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Czym jest SCWEW?</a:t>
            </a:r>
            <a:endParaRPr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Google Shape;121;g2dc298f980b_2_321"/>
          <p:cNvSpPr txBox="1">
            <a:spLocks noGrp="1"/>
          </p:cNvSpPr>
          <p:nvPr>
            <p:ph type="body" idx="1"/>
          </p:nvPr>
        </p:nvSpPr>
        <p:spPr>
          <a:xfrm>
            <a:off x="625641" y="1230658"/>
            <a:ext cx="7548957" cy="242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pl-PL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Specjalistyczne </a:t>
            </a: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>Centrum Wspierające Edukację Włączającą (SCWEW) </a:t>
            </a:r>
            <a:endParaRPr lang="pl-PL" sz="6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pl-PL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pl-PL" sz="6400" b="1" dirty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specjalistyczny zespół </a:t>
            </a: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>działający w przedszkolu, szkole, placówce specjalnej – prowadzącej działalność edukacyjną – oraz korzystający z jej zasobów kadrowych </a:t>
            </a:r>
            <a:r>
              <a:rPr lang="pl-PL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6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6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>merytorycznych, a także zasobów zewnętrznych, tj. innych podmiotów. </a:t>
            </a:r>
            <a:endParaRPr sz="64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rPr lang="pl-PL" sz="64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SCWEW współpracując z dostępnymi lokalnie zasobami (osobami, instytucjami, stowarzyszeniami itp.) </a:t>
            </a:r>
            <a:r>
              <a:rPr lang="pl-PL" sz="6400" b="1" dirty="0">
                <a:solidFill>
                  <a:srgbClr val="EC6608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dopełnia wsparcie oferowane dziecku i rodzinie</a:t>
            </a:r>
            <a:r>
              <a:rPr lang="pl-PL" sz="6400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6400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6400" b="1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64501"/>
              <a:buNone/>
            </a:pPr>
            <a: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6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1428"/>
              <a:buNone/>
            </a:pPr>
            <a:endParaRPr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1428"/>
              <a:buNone/>
            </a:pPr>
            <a:endParaRPr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6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</a:t>
            </a: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r>
              <a:rPr lang="pl-PL" sz="12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8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d30917b79c_0_49"/>
          <p:cNvSpPr txBox="1">
            <a:spLocks noGrp="1"/>
          </p:cNvSpPr>
          <p:nvPr>
            <p:ph type="title"/>
          </p:nvPr>
        </p:nvSpPr>
        <p:spPr>
          <a:xfrm>
            <a:off x="638504" y="419387"/>
            <a:ext cx="7563596" cy="69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Kluczowe elementy projektu SCWEW</a:t>
            </a:r>
            <a:r>
              <a:rPr lang="pl-PL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0" name="Google Shape;400;g2d30917b79c_0_49"/>
          <p:cNvSpPr txBox="1">
            <a:spLocks noGrp="1"/>
          </p:cNvSpPr>
          <p:nvPr>
            <p:ph type="body" idx="1"/>
          </p:nvPr>
        </p:nvSpPr>
        <p:spPr>
          <a:xfrm>
            <a:off x="638503" y="1230659"/>
            <a:ext cx="7628297" cy="329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lvl="0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Wypracowywanie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całościowego modelu funkcjonowania 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przedszkola/szkoły ogólnodostępnej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jako organizacji  włączającej, zapewniającej  wysoką jakość kształcenia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7188" lvl="0" indent="-357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Likwidowanie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barier, realizacja działań na rzecz poprawy dostępności, podnoszenie kompetencji kadry szkoły.</a:t>
            </a:r>
            <a:endParaRPr lang="pl-PL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Wsparcie </a:t>
            </a:r>
            <a:r>
              <a:rPr lang="pl-PL" sz="16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merytoryczne i </a:t>
            </a:r>
            <a:r>
              <a:rPr lang="pl-PL" sz="16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szkoleniowe.</a:t>
            </a:r>
          </a:p>
          <a:p>
            <a:pPr marL="357188" marR="0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Specjalistyczne materiały, wypożyczalnia.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marR="0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Współpraca </a:t>
            </a:r>
            <a:r>
              <a:rPr lang="pl-PL" sz="16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 wymiana </a:t>
            </a:r>
            <a:r>
              <a:rPr lang="pl-PL" sz="160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doświadczeń.</a:t>
            </a:r>
            <a:r>
              <a:rPr lang="pl-PL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/>
            </a:r>
            <a:br>
              <a:rPr lang="pl-PL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</a:b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d30917b79c_0_100"/>
          <p:cNvSpPr txBox="1">
            <a:spLocks noGrp="1"/>
          </p:cNvSpPr>
          <p:nvPr>
            <p:ph type="title"/>
          </p:nvPr>
        </p:nvSpPr>
        <p:spPr>
          <a:xfrm>
            <a:off x="632517" y="459178"/>
            <a:ext cx="7528331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Efekty wsparcia SCWEW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8" name="Google Shape;468;g2d30917b79c_0_100"/>
          <p:cNvSpPr txBox="1">
            <a:spLocks noGrp="1"/>
          </p:cNvSpPr>
          <p:nvPr>
            <p:ph type="body" idx="1"/>
          </p:nvPr>
        </p:nvSpPr>
        <p:spPr>
          <a:xfrm>
            <a:off x="632517" y="1230659"/>
            <a:ext cx="7528332" cy="336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Wzrost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kompetencji nauczycielek 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nauczycieli.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ostosowanie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materiałów edukacyjnych, wypożyczalnia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sprzętu.</a:t>
            </a:r>
          </a:p>
          <a:p>
            <a:pPr marL="342900" lvl="0">
              <a:lnSpc>
                <a:spcPct val="150000"/>
              </a:lnSpc>
              <a:spcBef>
                <a:spcPts val="0"/>
              </a:spcBef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achowa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pomoc w doborze i wykorzystaniu sprzętu i pomocy metodycznych odpowiednich do pracy w klasie/grupie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zróżnicowanej.</a:t>
            </a:r>
          </a:p>
          <a:p>
            <a:pPr marL="342900" lvl="0">
              <a:lnSpc>
                <a:spcPct val="150000"/>
              </a:lnSpc>
              <a:spcBef>
                <a:spcPts val="0"/>
              </a:spcBef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spółpraca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, wymiana doświadczeń, materiały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szkoleniowe.</a:t>
            </a:r>
          </a:p>
          <a:p>
            <a:pPr marL="342900" lvl="0">
              <a:lnSpc>
                <a:spcPct val="150000"/>
              </a:lnSpc>
              <a:spcBef>
                <a:spcPts val="0"/>
              </a:spcBef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większenie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dostępności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edukacji.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>
              <a:lnSpc>
                <a:spcPct val="100000"/>
              </a:lnSpc>
              <a:spcBef>
                <a:spcPts val="0"/>
              </a:spcBef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100"/>
              <a:buFont typeface="Wingdings" panose="05000000000000000000" pitchFamily="2" charset="2"/>
              <a:buChar char="q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1100"/>
              <a:buFont typeface="Wingdings" panose="05000000000000000000" pitchFamily="2" charset="2"/>
              <a:buChar char="q"/>
            </a:pPr>
            <a:endParaRPr sz="16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d30917b79c_0_172"/>
          <p:cNvSpPr txBox="1">
            <a:spLocks noGrp="1"/>
          </p:cNvSpPr>
          <p:nvPr>
            <p:ph type="title"/>
          </p:nvPr>
        </p:nvSpPr>
        <p:spPr>
          <a:xfrm>
            <a:off x="625642" y="398761"/>
            <a:ext cx="7542081" cy="735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zyskały przedszkola i szkoły objęte wsparciem SCWEW (1)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25641" y="1464415"/>
            <a:ext cx="7542081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Szereg działań wspierających pracę nauczycieli i pracowników szkoły m.in:</a:t>
            </a:r>
          </a:p>
          <a:p>
            <a:pPr marL="357188" lvl="0" indent="-3571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konsultacje eksperckie dla nauczycieli i specjalistów, dyrektora, rady szkoleniowe,</a:t>
            </a:r>
          </a:p>
          <a:p>
            <a:pPr marL="357188" lvl="0" indent="-3571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superwizje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, zajęcia modelowe, obserwacje,</a:t>
            </a:r>
          </a:p>
          <a:p>
            <a:pPr marL="357188" lvl="0" indent="-357188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konsultacje wsparcia specjalistycznego dla rodziców i uczniów.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02d389b965_0_252"/>
          <p:cNvSpPr txBox="1">
            <a:spLocks noGrp="1"/>
          </p:cNvSpPr>
          <p:nvPr>
            <p:ph type="body" idx="1"/>
          </p:nvPr>
        </p:nvSpPr>
        <p:spPr>
          <a:xfrm>
            <a:off x="625643" y="1326911"/>
            <a:ext cx="7569581" cy="3025083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marR="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Korzystanie z wypożyczalni specjalistycznego sprzętu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pomocy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dydaktycznych.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Wsparcie techniczne, porady i instruktaż w zakresie doboru i obsługi  specjalistycznego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sprzętu.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3695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Zacieśnienie współpracy między SCWEW a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szkołą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oraz instytucjami partnerskimi wspierającymi Zespół SCWEW  w podejmowanych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działaniach.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54;g302d389b965_0_252"/>
          <p:cNvSpPr txBox="1">
            <a:spLocks noGrp="1"/>
          </p:cNvSpPr>
          <p:nvPr>
            <p:ph type="title"/>
          </p:nvPr>
        </p:nvSpPr>
        <p:spPr>
          <a:xfrm>
            <a:off x="625643" y="612237"/>
            <a:ext cx="7569581" cy="515294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>
              <a:lnSpc>
                <a:spcPct val="100000"/>
              </a:lnSpc>
              <a:buClr>
                <a:schemeClr val="dk1"/>
              </a:buClr>
              <a:buSzPts val="4400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Co zyskały przedszkola i szkoły objęte wsparciem SCWEW (2)</a:t>
            </a:r>
            <a:r>
              <a:rPr lang="pl-PL" sz="2400" dirty="0"/>
              <a:t/>
            </a:r>
            <a:br>
              <a:rPr lang="pl-PL" sz="2400" dirty="0"/>
            </a:b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"/>
          <p:cNvSpPr txBox="1">
            <a:spLocks noGrp="1"/>
          </p:cNvSpPr>
          <p:nvPr>
            <p:ph type="ctrTitle"/>
          </p:nvPr>
        </p:nvSpPr>
        <p:spPr>
          <a:xfrm>
            <a:off x="625642" y="405635"/>
            <a:ext cx="7562707" cy="101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l-PL" sz="32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2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2" name="Google Shape;312;p2"/>
          <p:cNvSpPr txBox="1"/>
          <p:nvPr/>
        </p:nvSpPr>
        <p:spPr>
          <a:xfrm>
            <a:off x="625642" y="3382591"/>
            <a:ext cx="7933967" cy="67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Projekt „Budowa skoordynowanego systemu pomocy specjalistycznej opartej na Specjalistycznych Centrach Wspierających Edukację Włączającą” współfinansowany jest ze środków Europejskiego Funduszu Społecznego Plus w ramach Programu Fundusze Europejskie dla Rozwoju Społecznego 2021-2027</a:t>
            </a:r>
            <a:endParaRPr lang="pl-PL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000" i="1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5635" y="405635"/>
            <a:ext cx="4303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Dziękuję za 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uwagę</a:t>
            </a:r>
          </a:p>
          <a:p>
            <a:endParaRPr lang="pl-PL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Agnieszka </a:t>
            </a:r>
            <a:r>
              <a:rPr lang="pl-P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Pietryka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Kierownik Projektu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scwew3@ore.edu.pl</a:t>
            </a:r>
          </a:p>
          <a:p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Jolanta Nawrocka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Ekspertka ds. funkcjonowania SCWEW</a:t>
            </a:r>
          </a:p>
          <a:p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Ośrodek Rozwoju Edukacji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767" y="405636"/>
            <a:ext cx="7576457" cy="721895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Dlaczego o tym rozmawiamy?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8768" y="1127531"/>
            <a:ext cx="7576456" cy="3403733"/>
          </a:xfrm>
        </p:spPr>
        <p:txBody>
          <a:bodyPr>
            <a:normAutofit/>
          </a:bodyPr>
          <a:lstStyle/>
          <a:p>
            <a:pPr marL="268288" indent="-268288">
              <a:buClrTx/>
              <a:buSzPct val="100000"/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Istotny obszar działań w przedszkolach i szkołach ogólnodostępnych.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indent="-268288">
              <a:buClrTx/>
              <a:buSzPct val="100000"/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Jeden z kierunków polityki światowej państwa w roku szkolnym 2024/2025.</a:t>
            </a:r>
          </a:p>
          <a:p>
            <a:pPr marL="268288" indent="-268288">
              <a:buClrTx/>
              <a:buSzPct val="100000"/>
              <a:buFont typeface="+mj-lt"/>
              <a:buAutoNum type="arabicPeriod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Dane statystyczne wskazują na trend wzrostowy: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268288">
              <a:buClr>
                <a:srgbClr val="EC6608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Liczba orzeczeń o potrzebie kształcenia specjalnego: 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2006 r. – 16 tys. 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r. – 31 tys.</a:t>
            </a:r>
          </a:p>
          <a:p>
            <a:pPr marL="536575" indent="-268288">
              <a:buClr>
                <a:srgbClr val="EC6608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70% dzieci i uczniów jest w przedszkolach i szkołach ogólnodostępnych</a:t>
            </a:r>
          </a:p>
          <a:p>
            <a:pPr marL="536575" indent="-268288">
              <a:buClr>
                <a:srgbClr val="EC6608"/>
              </a:buClr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Liczba uczniów objętych pomocą psychologiczno-pedagogicznych: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Rok szkolny 1999/200 – 54%</a:t>
            </a:r>
            <a:b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Rok szkolny 2022/2023 – 64%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c55e2cbe4_0_327"/>
          <p:cNvSpPr txBox="1">
            <a:spLocks noGrp="1"/>
          </p:cNvSpPr>
          <p:nvPr>
            <p:ph type="title"/>
          </p:nvPr>
        </p:nvSpPr>
        <p:spPr>
          <a:xfrm>
            <a:off x="628650" y="412510"/>
            <a:ext cx="7545948" cy="72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Proces z</a:t>
            </a: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mian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na rzecz</a:t>
            </a:r>
            <a:r>
              <a:rPr lang="pl-PL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dostępności </a:t>
            </a:r>
            <a:endParaRPr sz="22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g2dc55e2cbe4_0_327"/>
          <p:cNvSpPr txBox="1">
            <a:spLocks noGrp="1"/>
          </p:cNvSpPr>
          <p:nvPr>
            <p:ph type="body" idx="1"/>
          </p:nvPr>
        </p:nvSpPr>
        <p:spPr>
          <a:xfrm>
            <a:off x="628650" y="1141281"/>
            <a:ext cx="7545948" cy="352250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268288" lvl="0" indent="-268288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5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współpraca z Europejską Agencją ds. specjalnych potrzeb i edukacji włączającej na rzecz zapewnienia równego dostępu, równych szans i praw wszystkim osobom uczącym się</a:t>
            </a:r>
            <a:endParaRPr sz="5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69875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obecność i aktywny udział wszystkich uczniów w społeczności 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szkolnej,</a:t>
            </a:r>
            <a:endParaRPr sz="5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69875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wzmacnianie potencjału szkół ogólnodostępnych  w odpowiedzi na zróżnicowane 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potrzeby, </a:t>
            </a:r>
            <a:endParaRPr sz="5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69875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współpraca i sieć współpracy (wsparcie edukacyjne i międzyinstytucjonalne w sektorze edukacji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  <a:endParaRPr sz="5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69875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zasoby (elastyczne korzystanie z dostępnych zasobów, by zapewnić adekwatne wsparcie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5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5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ratyfikowanie przez Polskę w 2012 roku Konwencji o Prawach Osób z Niepełnosprawnościami - Edukacja </a:t>
            </a:r>
            <a:r>
              <a:rPr lang="pl-PL" sz="5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włączająca 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podkreślenie </a:t>
            </a: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znaczenia, jakie dla osób niepełnosprawnych ma samodzielność </a:t>
            </a: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6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5600" dirty="0">
                <a:latin typeface="Calibri" panose="020F0502020204030204" pitchFamily="34" charset="0"/>
                <a:cs typeface="Calibri" panose="020F0502020204030204" pitchFamily="34" charset="0"/>
              </a:rPr>
              <a:t>niezależność, a także </a:t>
            </a:r>
            <a:r>
              <a:rPr lang="pl-PL" sz="5600" b="1" dirty="0">
                <a:latin typeface="Calibri" panose="020F0502020204030204" pitchFamily="34" charset="0"/>
                <a:cs typeface="Calibri" panose="020F0502020204030204" pitchFamily="34" charset="0"/>
              </a:rPr>
              <a:t>dostępność środowiska fizycznego, społecznego, gospodarczego </a:t>
            </a:r>
            <a:r>
              <a:rPr lang="pl-PL" sz="5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5600" b="1" dirty="0">
                <a:latin typeface="Calibri" panose="020F0502020204030204" pitchFamily="34" charset="0"/>
                <a:cs typeface="Calibri" panose="020F0502020204030204" pitchFamily="34" charset="0"/>
              </a:rPr>
              <a:t>kulturalnego, opieki zdrowotnej, edukacji, informacji i </a:t>
            </a:r>
            <a:r>
              <a:rPr lang="pl-PL" sz="5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komunikacji.</a:t>
            </a:r>
            <a:endParaRPr sz="5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247797"/>
              <a:buNone/>
            </a:pPr>
            <a:endParaRPr sz="1816" dirty="0">
              <a:highlight>
                <a:schemeClr val="lt1"/>
              </a:highlight>
            </a:endParaRPr>
          </a:p>
          <a:p>
            <a:pPr marL="3429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ct val="264705"/>
              <a:buNone/>
            </a:pPr>
            <a:endParaRPr sz="1700" dirty="0">
              <a:highlight>
                <a:srgbClr val="FFE599"/>
              </a:highlight>
            </a:endParaRPr>
          </a:p>
          <a:p>
            <a:pPr marL="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ct val="367346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7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e0149b0d8_0_0"/>
          <p:cNvSpPr txBox="1">
            <a:spLocks noGrp="1"/>
          </p:cNvSpPr>
          <p:nvPr>
            <p:ph type="title"/>
          </p:nvPr>
        </p:nvSpPr>
        <p:spPr>
          <a:xfrm>
            <a:off x="618767" y="405635"/>
            <a:ext cx="7555831" cy="53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Proces z</a:t>
            </a: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mian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na rzecz</a:t>
            </a:r>
            <a:r>
              <a:rPr lang="pl-PL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dostępności</a:t>
            </a:r>
            <a:endParaRPr sz="22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g2de0149b0d8_0_0"/>
          <p:cNvSpPr txBox="1">
            <a:spLocks noGrp="1"/>
          </p:cNvSpPr>
          <p:nvPr>
            <p:ph type="body" idx="1"/>
          </p:nvPr>
        </p:nvSpPr>
        <p:spPr>
          <a:xfrm>
            <a:off x="618767" y="1038152"/>
            <a:ext cx="7555831" cy="39257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 fontScale="25000" lnSpcReduction="20000"/>
          </a:bodyPr>
          <a:lstStyle/>
          <a:p>
            <a:pPr marL="268288" lvl="0" indent="-268288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5600" b="1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zapewnienie dostępności (Ustawa z dnia 19 lipca 2019 r. o zapewnianiu dostępności osobom </a:t>
            </a:r>
            <a:r>
              <a:rPr lang="pl-PL" sz="5600" b="1" dirty="0" smtClean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5600" b="1" dirty="0" smtClean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5600" b="1" dirty="0" smtClean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5600" b="1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szczególnymi potrzebami, DZ.U. 2019 poz. 1696) </a:t>
            </a:r>
            <a:endParaRPr sz="5600" b="1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68288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poprawa warunków życia i funkcjonowania obywateli ze szczególnymi potrzebami, którzy są narażeni na marginalizację lub dyskryminację m.in. ze względu na niepełnosprawność lub obniżony poziom sprawności  z powodu wieku czy </a:t>
            </a:r>
            <a:r>
              <a:rPr lang="pl-PL" sz="5600" dirty="0" smtClean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choroby.</a:t>
            </a:r>
            <a:endParaRPr sz="5600" dirty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0" indent="-268288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5600" b="1" dirty="0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prace Zespołu ds. opracowania modelu kształcenia uczniów ze specjalnymi potrzebami edukacyjnymi przy </a:t>
            </a:r>
            <a:r>
              <a:rPr lang="pl-PL" sz="5600" b="1" dirty="0" err="1">
                <a:solidFill>
                  <a:schemeClr val="tx1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MEiN</a:t>
            </a:r>
            <a:endParaRPr sz="5600" b="1" dirty="0">
              <a:solidFill>
                <a:schemeClr val="tx1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79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 smtClean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opracowanie propozycji nowych rozwiązań systemowych lub modyfikacji rozwiązań obowiązujących w zakresie kształcenia dzieci i młodzieży  ze specjalnymi potrzebami edukacyjnymi w oparciu o diagnozę funkcjonalną  z wykorzystaniem Międzynarodowej Klasyfikacji Funkcjonowania, Niepełnosprawności i Zdrowia (ICF);</a:t>
            </a:r>
            <a:endParaRPr sz="5600" dirty="0" smtClean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lvl="0" indent="-27940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➢"/>
            </a:pPr>
            <a:r>
              <a:rPr lang="pl-PL" sz="5600" dirty="0" smtClean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opracowanie propozycji rozwiązań organizacyjno-prawnych oraz działań wdrażających zmiany systemowe oraz harmonogramu wdrażania wypracowanych założeń</a:t>
            </a:r>
            <a:endParaRPr sz="5600" dirty="0" smtClean="0"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304981"/>
              <a:buNone/>
            </a:pPr>
            <a:endParaRPr sz="1816" dirty="0" smtClean="0">
              <a:highlight>
                <a:schemeClr val="lt1"/>
              </a:highlight>
            </a:endParaRPr>
          </a:p>
          <a:p>
            <a:pPr marL="3429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ct val="325791"/>
              <a:buNone/>
            </a:pPr>
            <a:endParaRPr sz="17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31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e0149b0d8_0_0"/>
          <p:cNvSpPr txBox="1">
            <a:spLocks noGrp="1"/>
          </p:cNvSpPr>
          <p:nvPr>
            <p:ph type="title"/>
          </p:nvPr>
        </p:nvSpPr>
        <p:spPr>
          <a:xfrm>
            <a:off x="618767" y="405635"/>
            <a:ext cx="7555831" cy="72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00000"/>
              </a:lnSpc>
              <a:buSzPts val="700"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Kierunki i tendencje w edukacji</a:t>
            </a:r>
            <a:b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200" dirty="0"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od edukacji włączającej do szkoły dostępnej</a:t>
            </a:r>
            <a:endParaRPr sz="2200" b="1" dirty="0">
              <a:solidFill>
                <a:srgbClr val="EC6608"/>
              </a:solidFill>
              <a:highlight>
                <a:schemeClr val="lt1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g2de0149b0d8_0_0"/>
          <p:cNvSpPr txBox="1">
            <a:spLocks noGrp="1"/>
          </p:cNvSpPr>
          <p:nvPr>
            <p:ph type="body" idx="1"/>
          </p:nvPr>
        </p:nvSpPr>
        <p:spPr>
          <a:xfrm>
            <a:off x="618767" y="1265035"/>
            <a:ext cx="7555831" cy="36988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ct val="304981"/>
              <a:buNone/>
            </a:pPr>
            <a:endParaRPr sz="1816" dirty="0" smtClean="0">
              <a:highlight>
                <a:schemeClr val="lt1"/>
              </a:highlight>
            </a:endParaRPr>
          </a:p>
          <a:p>
            <a:pPr marL="34290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ct val="325791"/>
              <a:buNone/>
            </a:pPr>
            <a:endParaRPr sz="1700"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722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dirty="0">
              <a:highlight>
                <a:schemeClr val="lt1"/>
              </a:highligh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87828" y="1216908"/>
            <a:ext cx="7617708" cy="407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750"/>
              </a:spcBef>
              <a:buSzPct val="128571"/>
              <a:tabLst>
                <a:tab pos="6999288" algn="l"/>
              </a:tabLst>
            </a:pPr>
            <a:r>
              <a:rPr lang="pl-PL" b="1" dirty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Edukacja włączająca </a:t>
            </a:r>
            <a:r>
              <a:rPr lang="pl-PL" b="1" dirty="0">
                <a:solidFill>
                  <a:schemeClr val="dk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b="1" dirty="0">
                <a:solidFill>
                  <a:schemeClr val="dk2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podejście w procesie kształcenia i wychowania, którego celem jest zwiększanie szans edukacyjnych wszystkich osób uczących się poprzez zapewnienie im warunków do rozwijania indywidualnego potencjału, </a:t>
            </a:r>
            <a:r>
              <a:rPr lang="pl-PL" dirty="0" smtClean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tak, </a:t>
            </a:r>
            <a:r>
              <a:rPr lang="pl-PL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 w przyszłości umożliwić im pełnię rozwoju osobistego na miarę swoich możliwości oraz pełne włączenie w życie społeczne.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Systemowe, wielowymiarowe i wielokierunkowe podejście do edukacji nastawione na dostosowanie wymagań edukacyjnych, warunków nauki i organizacji kształcenia do potrzeb i możliwości każdego ucznia, jako pełnoprawnego uczestnika procesu kształcenia.</a:t>
            </a:r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pl-P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750"/>
              </a:spcBef>
              <a:buSzPct val="128571"/>
            </a:pPr>
            <a:r>
              <a:rPr lang="pl-PL" b="1" dirty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szkoła </a:t>
            </a:r>
          </a:p>
          <a:p>
            <a:pPr marL="357188" lvl="0" indent="-268288">
              <a:spcBef>
                <a:spcPts val="750"/>
              </a:spcBef>
              <a:buClr>
                <a:srgbClr val="EC6608"/>
              </a:buClr>
              <a:buSzPct val="100000"/>
              <a:buChar char="❏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dostępna dla każdego ucznia (rozpoznaje i zaspokaja potrzeby)</a:t>
            </a:r>
          </a:p>
          <a:p>
            <a:pPr marL="357188" lvl="0" indent="-268288">
              <a:buClr>
                <a:srgbClr val="EC6608"/>
              </a:buClr>
              <a:buSzPct val="100000"/>
              <a:buChar char="❏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zapewnia warunki do rozwoju</a:t>
            </a:r>
          </a:p>
          <a:p>
            <a:pPr marL="357188" lvl="0" indent="-268288">
              <a:buClr>
                <a:srgbClr val="EC6608"/>
              </a:buClr>
              <a:buSzPct val="100000"/>
              <a:buChar char="❏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wspiera rozwój ucznia, w odniesieniu do wyników oceny funkcjonalnej z  wykorzystaniem zasad uniwersalnego projektowania w edukacji (UDL)</a:t>
            </a:r>
          </a:p>
          <a:p>
            <a:pPr lvl="0">
              <a:spcBef>
                <a:spcPts val="750"/>
              </a:spcBef>
              <a:buSzPct val="128571"/>
            </a:pPr>
            <a:r>
              <a:rPr lang="pl-PL" b="1" dirty="0">
                <a:solidFill>
                  <a:srgbClr val="EC66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środowisko</a:t>
            </a:r>
          </a:p>
          <a:p>
            <a:pPr marL="268288" lvl="0" indent="-268288">
              <a:spcBef>
                <a:spcPts val="750"/>
              </a:spcBef>
              <a:buClr>
                <a:srgbClr val="EC6608"/>
              </a:buClr>
              <a:buSzPct val="100000"/>
              <a:buChar char="❏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dostępne dla każdego (przestrzeń)</a:t>
            </a:r>
          </a:p>
          <a:p>
            <a:pPr marL="268288" lvl="0" indent="-268288">
              <a:buClr>
                <a:srgbClr val="EC6608"/>
              </a:buClr>
              <a:buSzPct val="100000"/>
              <a:buChar char="❏"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tworzy warunki do rozwoju i pełnego uczestnictwa w życiu społecznym </a:t>
            </a:r>
          </a:p>
          <a:p>
            <a:pPr marL="179388" lvl="0">
              <a:lnSpc>
                <a:spcPct val="120000"/>
              </a:lnSpc>
              <a:spcBef>
                <a:spcPts val="750"/>
              </a:spcBef>
              <a:buSzPct val="128571"/>
              <a:tabLst>
                <a:tab pos="6999288" algn="l"/>
              </a:tabLst>
            </a:pPr>
            <a:endParaRPr lang="pl-PL" b="1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g2d30917b79c_0_892"/>
          <p:cNvGrpSpPr/>
          <p:nvPr/>
        </p:nvGrpSpPr>
        <p:grpSpPr>
          <a:xfrm>
            <a:off x="1960985" y="884252"/>
            <a:ext cx="5221800" cy="731700"/>
            <a:chOff x="2789785" y="880977"/>
            <a:chExt cx="5221800" cy="731700"/>
          </a:xfrm>
        </p:grpSpPr>
        <p:sp>
          <p:nvSpPr>
            <p:cNvPr id="332" name="Google Shape;332;g2d30917b79c_0_892"/>
            <p:cNvSpPr/>
            <p:nvPr/>
          </p:nvSpPr>
          <p:spPr>
            <a:xfrm>
              <a:off x="2789785" y="880977"/>
              <a:ext cx="5221800" cy="7317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g2d30917b79c_0_892"/>
            <p:cNvSpPr txBox="1"/>
            <p:nvPr/>
          </p:nvSpPr>
          <p:spPr>
            <a:xfrm>
              <a:off x="2914389" y="965253"/>
              <a:ext cx="4765800" cy="575400"/>
            </a:xfrm>
            <a:prstGeom prst="rect">
              <a:avLst/>
            </a:prstGeom>
            <a:solidFill>
              <a:srgbClr val="A729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1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pl-PL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Universal Design for Learning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4" name="Google Shape;334;g2d30917b79c_0_892"/>
          <p:cNvGrpSpPr/>
          <p:nvPr/>
        </p:nvGrpSpPr>
        <p:grpSpPr>
          <a:xfrm>
            <a:off x="2142062" y="1765338"/>
            <a:ext cx="4860300" cy="731700"/>
            <a:chOff x="2789787" y="1765338"/>
            <a:chExt cx="4860300" cy="731700"/>
          </a:xfrm>
        </p:grpSpPr>
        <p:sp>
          <p:nvSpPr>
            <p:cNvPr id="335" name="Google Shape;335;g2d30917b79c_0_892"/>
            <p:cNvSpPr/>
            <p:nvPr/>
          </p:nvSpPr>
          <p:spPr>
            <a:xfrm>
              <a:off x="2789787" y="1765338"/>
              <a:ext cx="4860300" cy="731700"/>
            </a:xfrm>
            <a:prstGeom prst="rect">
              <a:avLst/>
            </a:prstGeom>
            <a:solidFill>
              <a:srgbClr val="EC66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g2d30917b79c_0_892"/>
            <p:cNvSpPr txBox="1"/>
            <p:nvPr/>
          </p:nvSpPr>
          <p:spPr>
            <a:xfrm>
              <a:off x="2914387" y="1971908"/>
              <a:ext cx="4373100" cy="330600"/>
            </a:xfrm>
            <a:prstGeom prst="rect">
              <a:avLst/>
            </a:prstGeom>
            <a:solidFill>
              <a:srgbClr val="EC66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1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Edukacja Włączająca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7" name="Google Shape;337;g2d30917b79c_0_892"/>
          <p:cNvGrpSpPr/>
          <p:nvPr/>
        </p:nvGrpSpPr>
        <p:grpSpPr>
          <a:xfrm>
            <a:off x="2323412" y="2648088"/>
            <a:ext cx="4497600" cy="731700"/>
            <a:chOff x="2323412" y="2648088"/>
            <a:chExt cx="4497600" cy="731700"/>
          </a:xfrm>
        </p:grpSpPr>
        <p:sp>
          <p:nvSpPr>
            <p:cNvPr id="338" name="Google Shape;338;g2d30917b79c_0_892"/>
            <p:cNvSpPr/>
            <p:nvPr/>
          </p:nvSpPr>
          <p:spPr>
            <a:xfrm>
              <a:off x="2323412" y="2648088"/>
              <a:ext cx="4497600" cy="731700"/>
            </a:xfrm>
            <a:prstGeom prst="rect">
              <a:avLst/>
            </a:prstGeom>
            <a:solidFill>
              <a:srgbClr val="FA8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g2d30917b79c_0_892"/>
            <p:cNvSpPr txBox="1"/>
            <p:nvPr/>
          </p:nvSpPr>
          <p:spPr>
            <a:xfrm>
              <a:off x="2646913" y="2848642"/>
              <a:ext cx="3849900" cy="330600"/>
            </a:xfrm>
            <a:prstGeom prst="rect">
              <a:avLst/>
            </a:prstGeom>
            <a:solidFill>
              <a:srgbClr val="FA8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171451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Integracja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0" name="Google Shape;340;g2d30917b79c_0_892"/>
          <p:cNvGrpSpPr/>
          <p:nvPr/>
        </p:nvGrpSpPr>
        <p:grpSpPr>
          <a:xfrm>
            <a:off x="2504162" y="3530838"/>
            <a:ext cx="4136100" cy="731700"/>
            <a:chOff x="2789787" y="3530813"/>
            <a:chExt cx="4136100" cy="731700"/>
          </a:xfrm>
        </p:grpSpPr>
        <p:sp>
          <p:nvSpPr>
            <p:cNvPr id="341" name="Google Shape;341;g2d30917b79c_0_892"/>
            <p:cNvSpPr/>
            <p:nvPr/>
          </p:nvSpPr>
          <p:spPr>
            <a:xfrm>
              <a:off x="2789787" y="3530813"/>
              <a:ext cx="4136100" cy="731700"/>
            </a:xfrm>
            <a:prstGeom prst="rect">
              <a:avLst/>
            </a:prstGeom>
            <a:solidFill>
              <a:srgbClr val="F597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g2d30917b79c_0_892"/>
            <p:cNvSpPr txBox="1"/>
            <p:nvPr/>
          </p:nvSpPr>
          <p:spPr>
            <a:xfrm>
              <a:off x="2914388" y="3737366"/>
              <a:ext cx="3849900" cy="3306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Nauczanie w specjalistycznych placówkach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43" name="Google Shape;343;g2d30917b79c_0_892"/>
          <p:cNvCxnSpPr/>
          <p:nvPr/>
        </p:nvCxnSpPr>
        <p:spPr>
          <a:xfrm rot="10800000" flipH="1">
            <a:off x="1328125" y="988100"/>
            <a:ext cx="10800" cy="3154500"/>
          </a:xfrm>
          <a:prstGeom prst="straightConnector1">
            <a:avLst/>
          </a:prstGeom>
          <a:noFill/>
          <a:ln w="114300" cap="flat" cmpd="sng">
            <a:solidFill>
              <a:srgbClr val="BE2F2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02d389b965_0_94"/>
          <p:cNvSpPr txBox="1">
            <a:spLocks noGrp="1"/>
          </p:cNvSpPr>
          <p:nvPr>
            <p:ph type="title"/>
          </p:nvPr>
        </p:nvSpPr>
        <p:spPr>
          <a:xfrm>
            <a:off x="625642" y="426261"/>
            <a:ext cx="7569582" cy="715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Kluczowe zmiany i wyzwania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0" name="Google Shape;350;g302d389b965_0_94"/>
          <p:cNvSpPr txBox="1">
            <a:spLocks noGrp="1"/>
          </p:cNvSpPr>
          <p:nvPr>
            <p:ph type="body" idx="1"/>
          </p:nvPr>
        </p:nvSpPr>
        <p:spPr>
          <a:xfrm>
            <a:off x="625642" y="1141281"/>
            <a:ext cx="7641348" cy="3389973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52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Nowe standardy i wymagania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Zróżnicowanie uczennic i uczniów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2d389b965_0_115"/>
          <p:cNvSpPr txBox="1">
            <a:spLocks noGrp="1"/>
          </p:cNvSpPr>
          <p:nvPr>
            <p:ph type="title"/>
          </p:nvPr>
        </p:nvSpPr>
        <p:spPr>
          <a:xfrm>
            <a:off x="618767" y="412511"/>
            <a:ext cx="7548956" cy="828209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Poprawa jakości pracy szkół/przedszkoli ogólnodostępnych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4" name="Google Shape;364;g302d389b965_0_115"/>
          <p:cNvSpPr txBox="1">
            <a:spLocks noGrp="1"/>
          </p:cNvSpPr>
          <p:nvPr>
            <p:ph type="body" idx="1"/>
          </p:nvPr>
        </p:nvSpPr>
        <p:spPr>
          <a:xfrm>
            <a:off x="679995" y="1291757"/>
            <a:ext cx="7587005" cy="3239418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Zwiększenie dostępności </a:t>
            </a:r>
            <a:r>
              <a:rPr lang="pl-PL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specjalistów</a:t>
            </a:r>
            <a:endParaRPr sz="16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Doskonalenie zawodowe </a:t>
            </a:r>
            <a:r>
              <a:rPr lang="pl-PL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nauczycieli/specjalistów i współpraca</a:t>
            </a:r>
            <a:endParaRPr sz="16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Indywidualizacja </a:t>
            </a:r>
            <a:r>
              <a:rPr lang="pl-PL" sz="16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wsparcia</a:t>
            </a:r>
            <a:endParaRPr sz="16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Font typeface="Wingdings" panose="05000000000000000000" pitchFamily="2" charset="2"/>
              <a:buChar char="q"/>
            </a:pPr>
            <a:r>
              <a:rPr lang="pl-PL" sz="16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Wsparcie technologiczne</a:t>
            </a:r>
            <a:endParaRPr sz="16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85750" lvl="0" indent="-285750" algn="l" rtl="0">
              <a:spcBef>
                <a:spcPts val="750"/>
              </a:spcBef>
              <a:spcAft>
                <a:spcPts val="0"/>
              </a:spcAft>
              <a:buClr>
                <a:srgbClr val="FF9933"/>
              </a:buClr>
              <a:buFont typeface="Wingdings" panose="05000000000000000000" pitchFamily="2" charset="2"/>
              <a:buChar char="q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c55e2cbe4_0_80"/>
          <p:cNvSpPr txBox="1">
            <a:spLocks noGrp="1"/>
          </p:cNvSpPr>
          <p:nvPr>
            <p:ph type="title"/>
          </p:nvPr>
        </p:nvSpPr>
        <p:spPr>
          <a:xfrm>
            <a:off x="625642" y="398760"/>
            <a:ext cx="7913341" cy="54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6055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W poszukiwaniu odpowiedzi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na… 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Google Shape;128;g2dc55e2cbe4_0_80"/>
          <p:cNvSpPr txBox="1">
            <a:spLocks noGrp="1"/>
          </p:cNvSpPr>
          <p:nvPr>
            <p:ph type="body" idx="1"/>
          </p:nvPr>
        </p:nvSpPr>
        <p:spPr>
          <a:xfrm>
            <a:off x="625643" y="1058779"/>
            <a:ext cx="7555832" cy="377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zachodzące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zmiany społeczne 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edukacyjne,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wzrost liczby dzieci, uczniów z indywidualnymi potrzebami w przedszkolach, szkołach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ogólnodostępnych,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nowe wyzwania dla nauczycieli związane z organizacją pracy w grupie, klasie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zróżnicowanej,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potrzebę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wsparcia kadry przedszkoli, szkół ogólnodostępnych w realizacji nowych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zadań,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projektowane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zmiany systemowe w obszarze wsparcia dzieci, uczniów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(SCWEW w pilotażu utworzył stanowisko Koordynatora ds. współpracy ze SCWEW i edukacji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włączającej, systemowo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wprowadzono standardy zatrudnienia pedagoga specjalnego - 2022 r.)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C6608"/>
              </a:buClr>
              <a:buSzPct val="100000"/>
              <a:buChar char="❏"/>
            </a:pP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zmianę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świadomości społecznej (inkluzja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656</Words>
  <Application>Microsoft Office PowerPoint</Application>
  <PresentationFormat>Pokaz na ekranie (16:9)</PresentationFormat>
  <Paragraphs>126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Calibri</vt:lpstr>
      <vt:lpstr>Roboto</vt:lpstr>
      <vt:lpstr>Arial</vt:lpstr>
      <vt:lpstr>Open Sans</vt:lpstr>
      <vt:lpstr>Wingdings</vt:lpstr>
      <vt:lpstr>Motyw pakietu Office</vt:lpstr>
      <vt:lpstr>Edukacja włączająca  od idei do działania na rzecz  podniesienia jakości edukacji   </vt:lpstr>
      <vt:lpstr>Dlaczego o tym rozmawiamy?</vt:lpstr>
      <vt:lpstr>Proces zmian na rzecz dostępności </vt:lpstr>
      <vt:lpstr>Proces zmian na rzecz dostępności</vt:lpstr>
      <vt:lpstr>Kierunki i tendencje w edukacji - od edukacji włączającej do szkoły dostępnej</vt:lpstr>
      <vt:lpstr>Prezentacja programu PowerPoint</vt:lpstr>
      <vt:lpstr>Kluczowe zmiany i wyzwania</vt:lpstr>
      <vt:lpstr>Poprawa jakości pracy szkół/przedszkoli ogólnodostępnych</vt:lpstr>
      <vt:lpstr>W poszukiwaniu odpowiedzi na… </vt:lpstr>
      <vt:lpstr>Budowa skoordynowanego systemu pomocy specjalistycznej opartego na Specjalistycznych Centrach Wspierających Edukację Włączającą</vt:lpstr>
      <vt:lpstr>Czym jest SCWEW?</vt:lpstr>
      <vt:lpstr>Kluczowe elementy projektu SCWEW </vt:lpstr>
      <vt:lpstr>Efekty wsparcia SCWEW</vt:lpstr>
      <vt:lpstr>Co zyskały przedszkola i szkoły objęte wsparciem SCWEW (1)</vt:lpstr>
      <vt:lpstr>Co zyskały przedszkola i szkoły objęte wsparciem SCWEW (2)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Jolanta Nawrocka</cp:lastModifiedBy>
  <cp:revision>43</cp:revision>
  <dcterms:created xsi:type="dcterms:W3CDTF">2022-06-22T09:40:44Z</dcterms:created>
  <dcterms:modified xsi:type="dcterms:W3CDTF">2024-10-21T10:09:32Z</dcterms:modified>
</cp:coreProperties>
</file>